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sldIdLst>
    <p:sldId id="32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5"/>
          <p:cNvPicPr/>
          <p:nvPr/>
        </p:nvPicPr>
        <p:blipFill>
          <a:blip r:embed="rId15"/>
          <a:stretch/>
        </p:blipFill>
        <p:spPr>
          <a:xfrm>
            <a:off x="0" y="0"/>
            <a:ext cx="9137160" cy="6851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6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0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2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8"/>
          <p:cNvPicPr/>
          <p:nvPr/>
        </p:nvPicPr>
        <p:blipFill>
          <a:blip r:embed="rId15"/>
          <a:stretch/>
        </p:blipFill>
        <p:spPr>
          <a:xfrm>
            <a:off x="0" y="0"/>
            <a:ext cx="9137160" cy="68511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8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6409440"/>
            <a:ext cx="9137160" cy="4503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23" name="Picture 7"/>
          <p:cNvPicPr/>
          <p:nvPr/>
        </p:nvPicPr>
        <p:blipFill>
          <a:blip r:embed="rId14"/>
          <a:stretch/>
        </p:blipFill>
        <p:spPr>
          <a:xfrm>
            <a:off x="0" y="6400800"/>
            <a:ext cx="9137160" cy="450360"/>
          </a:xfrm>
          <a:prstGeom prst="rect">
            <a:avLst/>
          </a:prstGeom>
          <a:ln w="0">
            <a:noFill/>
          </a:ln>
        </p:spPr>
      </p:pic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biologin" TargetMode="External"/><Relationship Id="rId2" Type="http://schemas.openxmlformats.org/officeDocument/2006/relationships/hyperlink" Target="mailto:username@biologin.igb.illinois.edu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nscp.net/eng/index.php" TargetMode="External"/><Relationship Id="rId2" Type="http://schemas.openxmlformats.org/officeDocument/2006/relationships/hyperlink" Target="https://cyberduck.io/" TargetMode="Externa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help.igb.illinois.edu/Globus" TargetMode="External"/><Relationship Id="rId4" Type="http://schemas.openxmlformats.org/officeDocument/2006/relationships/hyperlink" Target="https://filezilla-project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ocluster.igb.illinois.edu/accounting/" TargetMode="External"/><Relationship Id="rId2" Type="http://schemas.openxmlformats.org/officeDocument/2006/relationships/hyperlink" Target="http://biocluster.igb.illinois.edu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slurm.schedmd.com/pdfs/summary.pdf" TargetMode="External"/><Relationship Id="rId5" Type="http://schemas.openxmlformats.org/officeDocument/2006/relationships/hyperlink" Target="https://slurm.schedmd.com/tutorials.html" TargetMode="External"/><Relationship Id="rId4" Type="http://schemas.openxmlformats.org/officeDocument/2006/relationships/hyperlink" Target="http://www-app.igb.illinois.edu/tools/slur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igb.illinois.edu" TargetMode="External"/><Relationship Id="rId2" Type="http://schemas.openxmlformats.org/officeDocument/2006/relationships/hyperlink" Target="http://help.igb.illinois.edu/Biocluster" TargetMode="Externa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app.igb.illinois.edu/tools/slurm/" TargetMode="Externa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lurm.schedmd.com/sacct.html" TargetMode="External"/><Relationship Id="rId1" Type="http://schemas.openxmlformats.org/officeDocument/2006/relationships/slideLayout" Target="../slideLayouts/slideLayout9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9412D-20B8-4855-BA51-17374EBAB3E8}"/>
              </a:ext>
            </a:extLst>
          </p:cNvPr>
          <p:cNvSpPr txBox="1"/>
          <p:nvPr/>
        </p:nvSpPr>
        <p:spPr>
          <a:xfrm>
            <a:off x="794825" y="1026941"/>
            <a:ext cx="755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http://go.Illinois.edu/rna-seq</a:t>
            </a:r>
          </a:p>
        </p:txBody>
      </p:sp>
    </p:spTree>
    <p:extLst>
      <p:ext uri="{BB962C8B-B14F-4D97-AF65-F5344CB8AC3E}">
        <p14:creationId xmlns:p14="http://schemas.microsoft.com/office/powerpoint/2010/main" val="372529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How does a Cluster Work? (cont)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Think of a cluster as a building contractor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The site manager (</a:t>
            </a:r>
            <a:r>
              <a:rPr lang="en-US" sz="2000" b="0" strike="noStrike" spc="-1">
                <a:solidFill>
                  <a:srgbClr val="0092D2"/>
                </a:solidFill>
                <a:latin typeface="Century Gothic"/>
                <a:ea typeface="DejaVu Sans"/>
              </a:rPr>
              <a:t>the job scheduler SLURM</a:t>
            </a: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) determines what work need to be done and in what order.  He works in an office (</a:t>
            </a:r>
            <a:r>
              <a:rPr lang="en-US" sz="2000" b="0" strike="noStrike" spc="-1">
                <a:solidFill>
                  <a:srgbClr val="0092D2"/>
                </a:solidFill>
                <a:latin typeface="Century Gothic"/>
                <a:ea typeface="DejaVu Sans"/>
              </a:rPr>
              <a:t>the head node</a:t>
            </a: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)</a:t>
            </a:r>
            <a:endParaRPr lang="en-US" sz="20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The foremen (</a:t>
            </a:r>
            <a:r>
              <a:rPr lang="en-US" sz="2000" b="0" strike="noStrike" spc="-1">
                <a:solidFill>
                  <a:srgbClr val="0092D2"/>
                </a:solidFill>
                <a:latin typeface="Century Gothic"/>
                <a:ea typeface="DejaVu Sans"/>
              </a:rPr>
              <a:t>worker nodes</a:t>
            </a: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) manage a team of workers (</a:t>
            </a:r>
            <a:r>
              <a:rPr lang="en-US" sz="2000" b="0" strike="noStrike" spc="-1">
                <a:solidFill>
                  <a:srgbClr val="0092D2"/>
                </a:solidFill>
                <a:latin typeface="Century Gothic"/>
                <a:ea typeface="DejaVu Sans"/>
              </a:rPr>
              <a:t>processors</a:t>
            </a: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).  The foremen manage the teams with differing specialties (</a:t>
            </a:r>
            <a:r>
              <a:rPr lang="en-US" sz="2000" b="0" strike="noStrike" spc="-1">
                <a:solidFill>
                  <a:srgbClr val="0092D2"/>
                </a:solidFill>
                <a:latin typeface="Century Gothic"/>
                <a:ea typeface="DejaVu Sans"/>
              </a:rPr>
              <a:t>queues/partitions</a:t>
            </a: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)</a:t>
            </a:r>
            <a:endParaRPr lang="en-US" sz="20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When you want something done, you can drop off blueprints (</a:t>
            </a:r>
            <a:r>
              <a:rPr lang="en-US" sz="2000" b="0" strike="noStrike" spc="-1">
                <a:solidFill>
                  <a:srgbClr val="0092D2"/>
                </a:solidFill>
                <a:latin typeface="Century Gothic"/>
                <a:ea typeface="DejaVu Sans"/>
              </a:rPr>
              <a:t>a job script</a:t>
            </a: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) with the site manager.</a:t>
            </a:r>
            <a:endParaRPr lang="en-US" sz="20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You can also say you want to talk to a worker directly, then the site manager will assign worker(s) from a foreman’s team.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History of HPC at the IGB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Hive (2006)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48 cores, 192GB of RAM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Classroom (2008)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192 cores, 384GB of RAM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EBI (2008)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200 cores, 400GB of RAM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Computation (2009)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80 cores, 240GB of RAM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History of HPC at the IGB (cont)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Biocluster (2011)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Initially composed of existing HPC resources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Default queue updated in 2013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Single copy GPFS system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10 GbE networking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Biocluster V2 (2018)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Initially composed of HPC resources from Biocluster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Double copy GPFS system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Normal and Low Memory queues updated 2019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40 GbE networking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_2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Future of HPC at the IGB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6" name="CustomShape 2_3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Biocluster V3 (2022)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Summer/Fall 2022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Composed of existing resources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New GPU Node(s) with Geforce RTX 3080 GPUs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2 Petabytes Double Copy GPFS Filesystem (1PB usable space)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GPFS Snapshots enabled.  Allows you to retrieve deleted data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Partition do I use?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Normal (default)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Jobs that use more than 5GB of RAM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Large multhreaded jobs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Lowmem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Jobs that need less than 5GB of RAM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Jobs that need 12 cores or less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GPU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Jobs that need access to GPUs for acceleration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Other Biocluster Services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57200" y="122616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Normal (default) ($1.19/core/day)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Five 72 core nodes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1.2TB RAM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40GbE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Lowmem ($0.50/core/day)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Eight 12 core nodes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64GB RAM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10GbE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Storage ($8.75/TB/month)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Replicated data across 10 storage nodes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NOT BACKED UP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Other Biocluster Services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457200" y="118872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Biodatabase (free)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High performance MySQL server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Jupyter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Runs R and Python in a web browser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34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Singularity Containers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Loads Docker and Singularity containers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Mirrors (free)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Local datasets, let us know if you want to add one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Archive ($200/TB/10 yr)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Long term data storage for completed projects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Saves data to tape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Why so Many Fee Based Services?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457200" y="128016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Hive Cluster Experience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Important vs Unimportant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Further Evidence from Pittsburg Supercomputing Center (PSC)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Long queues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Overused resources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Storage Issues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WORSE Data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Large Datasets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Sustainability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Insures funding for new resources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Biocluster Layout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Picture 1"/>
          <p:cNvPicPr/>
          <p:nvPr/>
        </p:nvPicPr>
        <p:blipFill>
          <a:blip r:embed="rId2"/>
          <a:stretch/>
        </p:blipFill>
        <p:spPr>
          <a:xfrm>
            <a:off x="1645920" y="1280160"/>
            <a:ext cx="6108840" cy="4998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Log into Biocluster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Open MobaXterm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Click on “Start Local Terminal”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Type “ssh </a:t>
            </a:r>
            <a:r>
              <a:rPr lang="en-US" sz="24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2"/>
              </a:rPr>
              <a:t>username@biologin.igb.illinois.edu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”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Enter your password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Answer “No” when asked to save your password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If successful, your prompt should look something like:</a:t>
            </a:r>
            <a:br/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[</a:t>
            </a:r>
            <a:r>
              <a:rPr lang="en-US" sz="24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3"/>
              </a:rPr>
              <a:t>username@biologin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~]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926640" y="1758600"/>
            <a:ext cx="7301880" cy="141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Georgia"/>
                <a:ea typeface="DejaVu Sans"/>
              </a:rPr>
              <a:t>Introduction to Biocluster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926640" y="3437640"/>
            <a:ext cx="7301880" cy="17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David Slater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Associate Director of High Performance Computing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FFFFFF"/>
                </a:solidFill>
                <a:latin typeface="Century Gothic"/>
                <a:ea typeface="DejaVu Sans"/>
              </a:rPr>
              <a:t>February 2022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Commands: squeue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Shows the status of jobs running in the queues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You can also show the status of just your jobs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CD is complete, R is running, PD is waiting to run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482" name="Picture 4"/>
          <p:cNvPicPr/>
          <p:nvPr/>
        </p:nvPicPr>
        <p:blipFill>
          <a:blip r:embed="rId2"/>
          <a:stretch/>
        </p:blipFill>
        <p:spPr>
          <a:xfrm>
            <a:off x="457560" y="2083680"/>
            <a:ext cx="8222400" cy="156744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3"/>
          <p:cNvPicPr/>
          <p:nvPr/>
        </p:nvPicPr>
        <p:blipFill>
          <a:blip r:embed="rId3"/>
          <a:stretch/>
        </p:blipFill>
        <p:spPr>
          <a:xfrm>
            <a:off x="380520" y="4114800"/>
            <a:ext cx="8665560" cy="142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Commands: sinfo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Show the properties of queues and nodes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486" name="Picture 4"/>
          <p:cNvPicPr/>
          <p:nvPr/>
        </p:nvPicPr>
        <p:blipFill>
          <a:blip r:embed="rId2"/>
          <a:stretch/>
        </p:blipFill>
        <p:spPr>
          <a:xfrm>
            <a:off x="274320" y="2103120"/>
            <a:ext cx="8669520" cy="315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Commands: scontrol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Get more details about a job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[b</a:t>
            </a:r>
            <a:r>
              <a:rPr lang="en-US" sz="18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i</a:t>
            </a:r>
            <a:r>
              <a:rPr lang="en-US" sz="18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oc</a:t>
            </a:r>
            <a:r>
              <a:rPr lang="en-US" sz="18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l</a:t>
            </a:r>
            <a:r>
              <a:rPr lang="en-US" sz="18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uste</a:t>
            </a:r>
            <a:r>
              <a:rPr lang="en-US" sz="18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r</a:t>
            </a:r>
            <a:r>
              <a:rPr lang="en-US" sz="18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]$</a:t>
            </a:r>
            <a:r>
              <a:rPr lang="en-US" sz="18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8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scontrol show job 1148</a:t>
            </a: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UserId=dslater(683) GroupId=dslater(683)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Priority=4294901672 Nice=0 Account=(null) QOS=normal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JobState=RUNNING Reason=None Dependency=(null)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Requeue=1 Restarts=0 BatchFlag=0 Reboot=0 ExitCode=0:0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RunTime=00:25:35 TimeLimit=UNLIMITED TimeMin=N/A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SubmitTime=2017-03-07T19:33:20 EligibleTime=2017-03-07T19:33:20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StartTime=2017-03-07T19:33:20 EndTime=Unknown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PreemptTime=None SuspendTime=None SecsPreSuspend=0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Partition=normal AllocNode:Sid=biocluster:117639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ReqNodeList=(null) ExcNodeList=(null)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NodeList=compute-0-0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BatchHost=compute-0-0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NumNodes=1 NumCPUs=1 CPUs/Task=1 ReqB:S:C:T=0:0:*:*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TRES=cpu=1,mem=15800,node=1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Socks/Node=* NtasksPerN:B:S:C=0:0:*:* CoreSpec=*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MinCPUsNode=1 MinMemoryCPU=15800M MinTmpDiskNode=0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Features=(null) Gres=(null) Reservation=(null)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Shared=OK Contiguous=0 Licenses=(null) Network=(null)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Command=/bin/bash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WorkDir=/home/a-m/dslater</a:t>
            </a:r>
            <a:endParaRPr lang="en-US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2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  Power= SICP=0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Commands: module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57200" y="1188720"/>
            <a:ext cx="8222760" cy="48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Loads the necessary environment for a program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avail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Shows all modules available, or all the software installed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load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Load the environment for a program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list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Shows modules loaded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unload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Removes a loaded module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purge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Removes all loaded modules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_0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Pay attention to module messages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2" name="CustomShape 2_1"/>
          <p:cNvSpPr/>
          <p:nvPr/>
        </p:nvSpPr>
        <p:spPr>
          <a:xfrm>
            <a:off x="457200" y="1188720"/>
            <a:ext cx="8222760" cy="48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load  STAR/2.7.6a-IGB-gcc-8.2.0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purge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load picard/2.10.1-Java-1.8.0_152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purge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module load CheckM/1.1.3-IGB-gcc-8.2.0-Python-3.7.2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Transferring Files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SFTP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Cyberduck (OSX, Windows) </a:t>
            </a: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2"/>
              </a:rPr>
              <a:t>https://cyberduck.io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WinSCP (Windows) </a:t>
            </a: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3"/>
              </a:rPr>
              <a:t>https://winscp.net/eng/index.php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FileZilla (OSX, Windows, Linux) </a:t>
            </a: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4"/>
              </a:rPr>
              <a:t>https://filezilla-project.org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Globus Online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Transfers large files reliably and easily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Transfer between clusters around the world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Best way to get data from Biotech Center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5"/>
              </a:rPr>
              <a:t>http://help.igb.illinois.edu/Globus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Resources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Biocluster home page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2"/>
              </a:rPr>
              <a:t>http://biocluster.igb.illinois.edu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Biocluster accounting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3"/>
              </a:rPr>
              <a:t>http://biocluster.igb.illinois.edu/accounting/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SLURM script generator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4"/>
              </a:rPr>
              <a:t>http://www-app.igb.illinois.edu/tools/slurm/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SLURM tutorials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5"/>
              </a:rPr>
              <a:t>https://slurm.schedmd.com/tutorials.html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SLURM quick reference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6"/>
              </a:rPr>
              <a:t>https://slurm.schedmd.com/pdfs/summary.pdf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Enough Already, Lets use it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Detailed policies and directions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2"/>
              </a:rPr>
              <a:t>http://help.igb.illinois.edu/Biocluster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Do not install software yourself, email </a:t>
            </a:r>
            <a:r>
              <a:rPr lang="en-US" sz="24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3"/>
              </a:rPr>
              <a:t>help@igb.illinois.edu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When we install software, then everyone can use it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Program running slow?  E-mail us!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Don’t know what resources to use?  E-mail us!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Any other questions?  Email us!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Interactive Jobs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When you need to provide unpredictable input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[hpcinstru02@biologin-0 ~]$ hostname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biologin-0.igb.illinois.edu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[hpcinstru02@biologin-0 ~]$ srun -p classroom --pty bash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[hpcinstru02@compute-1-0 ~]$ hostname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[hpcinstru02@compute-1-0 ~]$ 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exit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[hpcinstru02@biologin-0 ~]$ hostname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biologin-0.igb.illinois.edu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[hpcinstru02@biocluster ~]$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Bash Scripts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Bash scripts are a series of commands that can be grouped together within files to accomplish a series of tasks.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This allows you to run one command instead of several successive commands.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Why am I here?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My Advisor told me to come!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 want to see where my tax dollars go.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How does Google and Amazon do it?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 need to analyze a thousand different samples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In 1 day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My laptop from Best Buy is too slow to analyze a human genome.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Example Bash Script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457200" y="1600200"/>
            <a:ext cx="840600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Start an interactive job to the classroom queue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This program waits 15 seconds and then prints out “Hello World” in the terminal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Make this file, give it execute permissions, and run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20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!</a:t>
            </a:r>
            <a:r>
              <a:rPr lang="en-US" sz="20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/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b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i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n/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b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ash</a:t>
            </a:r>
            <a:endParaRPr lang="en-US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T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h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i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s progr</a:t>
            </a:r>
            <a:r>
              <a:rPr lang="en-US" sz="20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m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s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le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ps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20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for 15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s</a:t>
            </a:r>
            <a:r>
              <a:rPr lang="en-US" sz="20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c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n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ds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20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nd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pr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i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nts</a:t>
            </a:r>
            <a:endParaRPr lang="en-US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20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"Hello World" 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to the command line</a:t>
            </a:r>
            <a:endParaRPr lang="en-US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lang="en-US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49"/>
              </a:spcBef>
              <a:buNone/>
            </a:pP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s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le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20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20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15</a:t>
            </a: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echo "Hello World"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FastQC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FastQC is a quality control application for high throughput sequence data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Checks the quality of their sequence data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Generates an HTML report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http://www.bioinformatics.babraham.ac.uk/projects/fastqc/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Prepare to Run Jobs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91440" y="1600200"/>
            <a:ext cx="913752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Copy example data to your home directory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mkdir unix_exercise_hpc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cd unix_exercise_hpc/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cp -r </a:t>
            </a: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/home/classroom/hpcbio/unix_exercise_hpc/data/raw-seq </a:t>
            </a: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.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cp -r </a:t>
            </a: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/home/classroom/hpcbio/unix_exercise_hpc/data/raw-seq-ordered </a:t>
            </a: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.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cp -r /</a:t>
            </a:r>
            <a:r>
              <a:rPr lang="en-US" sz="1600" b="0" i="1" strike="noStrike" spc="-21">
                <a:solidFill>
                  <a:srgbClr val="0B0A09"/>
                </a:solidFill>
                <a:latin typeface="Courier New"/>
                <a:ea typeface="DejaVu Sans"/>
              </a:rPr>
              <a:t>home</a:t>
            </a: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/classroom/hpcbio/unix_exercise_hpc/data/blast .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mkdir -p results/fastqc-rawseq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mkdir results/blast 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mkdir 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results/fastqc-rawseq-ordered 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6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$ mkdir 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results/fastqc-rawseq-unordered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Commands: sbatch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Submit a job to the cluster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-p partition you want to summit to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Default is “normal”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-N Number of nodes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Default is 1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-n Number of CPUs per node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Default is 1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Many more options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https://slurm.schedmd.com/sbatch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Create the FastQC Job Script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Use a text editor to create a file name samplefastqc.sh that contains what follows: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#SBATCH –n 1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#SBATCH -p classroom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#SBATCH --mail-user=</a:t>
            </a:r>
            <a:r>
              <a:rPr lang="en-US" sz="1400" b="0" strike="noStrike" spc="-21">
                <a:solidFill>
                  <a:srgbClr val="0092D2"/>
                </a:solidFill>
                <a:latin typeface="Courier New"/>
                <a:ea typeface="DejaVu Sans"/>
              </a:rPr>
              <a:t>EMAIL@ADDRESS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#SBATCH --mail-type=ALL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-D /home/a-m/</a:t>
            </a:r>
            <a:r>
              <a:rPr lang="en-US" sz="14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USERNAME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/unix_exercise_hpc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module load FastQC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echo “Start FastQC Job”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sleep 20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fastqc -o results/fastqc-rawseq raw-seq/yeast_1_50K.fastq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echo “Finish FastQC Job”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Run the FastQC Job Script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Submit the job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[hpcinstru02@biocluster unix_exercise]$ sbatch samplefastqc.sh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Submitted batch job 1163</a:t>
            </a:r>
            <a:endParaRPr lang="en-US" sz="1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Check the status of the job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[hpcinstru02@biocluster unix_exercise]$ squeue 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JOBID PARTITION     NAME     USER ST       TIME  NODES NODELIST(REASON) </a:t>
            </a:r>
            <a:endParaRPr lang="en-US" sz="1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1164 classroom fastqc.s hpcinstr  R       0:02      1 compute-1-0</a:t>
            </a:r>
            <a:endParaRPr lang="en-US" sz="1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Check Output File for Errors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[hpcinstru02@biocluster unix_exercise_hpc]$ cat slurm-1165.out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Started analysis of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10%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15%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20%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25%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30%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35%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40%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45%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50%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55%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60%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65%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70%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75%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80%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85%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90%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95%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Approx 100% complete for yeast_1_50K.fastq</a:t>
            </a:r>
            <a:endParaRPr lang="en-US" sz="1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1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Analysis complete for yeast_1_50K.fastq</a:t>
            </a: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Things to Note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457200" y="1600200"/>
            <a:ext cx="849744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Job length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If over 24 hours, can this be split up, can threads be increased?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Many small files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be avoided!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Group into larger files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Data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Save money by removing temp files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Archive data as soon as reasonable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Let us know if you are adding several TB of data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Use /scratch whenever possible for temporary files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Important Things to Note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Make sure you are not on the login node when you launch an application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You can check the system you are on by typing “hostname”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Make sure you reserve as many processors as you need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 mismatch here can increase your runtime or costs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Make sure you reserve as much RAM as needed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Overestimating increases cost, underestimating crashes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Know which resources work the best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Sometimes using a gpu or lowmem system is better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Data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Group Folder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Created by CNRG for you in /home/labs or /home/groups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Need a CFOP to charge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Sharing data with another user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Send files with /home/a-m/dropboxes/USERNAME</a:t>
            </a:r>
            <a:endParaRPr lang="en-US" sz="1800" b="0" strike="noStrike" spc="-1">
              <a:latin typeface="Arial"/>
            </a:endParaRPr>
          </a:p>
          <a:p>
            <a:pPr marL="1296000" lvl="2" indent="-2822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Or /home/n-z/dropboxes/USERNAME</a:t>
            </a:r>
            <a:endParaRPr lang="en-US" sz="16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Receive files at /home/a-m/USERNAME/dropbox</a:t>
            </a:r>
            <a:endParaRPr lang="en-US" sz="1800" b="0" strike="noStrike" spc="-1">
              <a:latin typeface="Arial"/>
            </a:endParaRPr>
          </a:p>
          <a:p>
            <a:pPr marL="1296000" lvl="2" indent="-2822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Or /home/n-z/USERNAME/dropbox</a:t>
            </a:r>
            <a:endParaRPr lang="en-US" sz="16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850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No HIPAA Data is allowed on the biocluster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a Cluster?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Dictionary definition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 group or bunch of something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In computing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 group of loosely coupled computers that work closely together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SLURM Environment Variables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$SLURM_JOB_ID – The job number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Assigned automatically by SLURM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$SLURM_JOB_NAME – The name of the job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Similar to the script name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Or you can specify one  with -J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$SLURM_NTASKS – Number of reserved Processors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Assigned automatically by SLURM</a:t>
            </a:r>
            <a:endParaRPr lang="en-US" sz="18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Value is the multiple of the -n and -N values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Multi-Processor Jobs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32000" lvl="1" indent="-211320">
              <a:lnSpc>
                <a:spcPct val="100000"/>
              </a:lnSpc>
              <a:spcBef>
                <a:spcPts val="117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The program must support it!</a:t>
            </a:r>
            <a:endParaRPr lang="en-US" sz="2400" b="0" strike="noStrike" spc="-1">
              <a:latin typeface="Arial"/>
            </a:endParaRPr>
          </a:p>
          <a:p>
            <a:pPr marL="432000" lvl="1" indent="-211320">
              <a:lnSpc>
                <a:spcPct val="100000"/>
              </a:lnSpc>
              <a:spcBef>
                <a:spcPts val="117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Our default nodes have 72 cores.  Most programs loose efficiency after 8 or 16 processors.</a:t>
            </a:r>
            <a:endParaRPr lang="en-US" sz="2400" b="0" strike="noStrike" spc="-1">
              <a:latin typeface="Arial"/>
            </a:endParaRPr>
          </a:p>
          <a:p>
            <a:pPr marL="432000" lvl="1" indent="-211320">
              <a:lnSpc>
                <a:spcPct val="100000"/>
              </a:lnSpc>
              <a:spcBef>
                <a:spcPts val="117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Money adds up if not properly submitted</a:t>
            </a:r>
            <a:endParaRPr lang="en-US" sz="2400" b="0" strike="noStrike" spc="-1">
              <a:latin typeface="Arial"/>
            </a:endParaRPr>
          </a:p>
          <a:p>
            <a:pPr marL="432000" lvl="1" indent="-211320">
              <a:lnSpc>
                <a:spcPct val="100000"/>
              </a:lnSpc>
              <a:spcBef>
                <a:spcPts val="117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Try “program –help” or “man program”</a:t>
            </a:r>
            <a:endParaRPr lang="en-US" sz="2400" b="0" strike="noStrike" spc="-1">
              <a:latin typeface="Arial"/>
            </a:endParaRPr>
          </a:p>
          <a:p>
            <a:pPr marL="432000" lvl="1" indent="-211320">
              <a:lnSpc>
                <a:spcPct val="100000"/>
              </a:lnSpc>
              <a:spcBef>
                <a:spcPts val="117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Use $SLURM_NTASKS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Create the BLAST Job Script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28" name="CustomShape 2"/>
          <p:cNvSpPr/>
          <p:nvPr/>
        </p:nvSpPr>
        <p:spPr>
          <a:xfrm>
            <a:off x="457200" y="12258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Use SLURM Script Generator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2"/>
              </a:rPr>
              <a:t>https://www-app.igb.illinois.edu/tools/slurm/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_7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Create the BLAST Job Script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30" name="CustomShape 2_8"/>
          <p:cNvSpPr/>
          <p:nvPr/>
        </p:nvSpPr>
        <p:spPr>
          <a:xfrm>
            <a:off x="457200" y="12258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 dirty="0">
                <a:solidFill>
                  <a:srgbClr val="0B0A09"/>
                </a:solidFill>
                <a:latin typeface="Century Gothic"/>
                <a:ea typeface="DejaVu Sans"/>
              </a:rPr>
              <a:t>Save as blast.sh </a:t>
            </a:r>
            <a:endParaRPr lang="en-US" sz="2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#SBATCH –n 4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#SBATCH -p classroom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#SBATCH --mail-user=</a:t>
            </a:r>
            <a:r>
              <a:rPr lang="en-US" sz="1400" b="0" strike="noStrike" spc="-21" dirty="0">
                <a:solidFill>
                  <a:srgbClr val="0092D2"/>
                </a:solidFill>
                <a:latin typeface="Courier New"/>
                <a:ea typeface="DejaVu Sans"/>
              </a:rPr>
              <a:t>EMAIL@ADDRESS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#SBATCH --mail-type=ALL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1" dirty="0">
                <a:solidFill>
                  <a:srgbClr val="0B0A09"/>
                </a:solidFill>
                <a:latin typeface="Courier New"/>
                <a:ea typeface="DejaVu Sans"/>
              </a:rPr>
              <a:t>#SBATCH -D /home/a-m/</a:t>
            </a:r>
            <a:r>
              <a:rPr lang="en-US" sz="1400" b="0" strike="noStrike" spc="-1" dirty="0">
                <a:solidFill>
                  <a:srgbClr val="0092D2"/>
                </a:solidFill>
                <a:latin typeface="Courier New"/>
                <a:ea typeface="DejaVu Sans"/>
              </a:rPr>
              <a:t>USERNAME</a:t>
            </a:r>
            <a:r>
              <a:rPr lang="en-US" sz="1400" b="0" strike="noStrike" spc="-1" dirty="0">
                <a:solidFill>
                  <a:srgbClr val="0B0A09"/>
                </a:solidFill>
                <a:latin typeface="Courier New"/>
                <a:ea typeface="DejaVu Sans"/>
              </a:rPr>
              <a:t>/</a:t>
            </a:r>
            <a:r>
              <a:rPr lang="en-US" sz="1400" b="0" strike="noStrike" spc="-1" dirty="0" err="1">
                <a:solidFill>
                  <a:srgbClr val="0B0A09"/>
                </a:solidFill>
                <a:latin typeface="Courier New"/>
                <a:ea typeface="DejaVu Sans"/>
              </a:rPr>
              <a:t>unix_exercise_hpc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module load BLAST+/2.7.1-IGB-gcc-4.9.4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module load </a:t>
            </a:r>
            <a:r>
              <a:rPr lang="en-US" sz="1400" b="0" strike="noStrike" spc="-21" dirty="0" err="1">
                <a:solidFill>
                  <a:srgbClr val="0B0A09"/>
                </a:solidFill>
                <a:latin typeface="Courier New"/>
                <a:ea typeface="DejaVu Sans"/>
              </a:rPr>
              <a:t>ncbi-blastdb</a:t>
            </a: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/20201212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echo “Start BLAST Job”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 err="1">
                <a:solidFill>
                  <a:srgbClr val="0B0A09"/>
                </a:solidFill>
                <a:latin typeface="Courier New"/>
                <a:ea typeface="DejaVu Sans"/>
              </a:rPr>
              <a:t>blastp</a:t>
            </a: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 -</a:t>
            </a:r>
            <a:r>
              <a:rPr lang="en-US" sz="1400" b="0" strike="noStrike" spc="-21" dirty="0" err="1">
                <a:solidFill>
                  <a:srgbClr val="0B0A09"/>
                </a:solidFill>
                <a:latin typeface="Courier New"/>
                <a:ea typeface="DejaVu Sans"/>
              </a:rPr>
              <a:t>db</a:t>
            </a: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400" b="0" strike="noStrike" spc="-21" dirty="0" err="1">
                <a:solidFill>
                  <a:srgbClr val="0B0A09"/>
                </a:solidFill>
                <a:latin typeface="Courier New"/>
                <a:ea typeface="DejaVu Sans"/>
              </a:rPr>
              <a:t>swissprot</a:t>
            </a: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 \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-query blast/query.txt \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-out results/blast/results.txt \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21" dirty="0" err="1">
                <a:solidFill>
                  <a:srgbClr val="0B0A09"/>
                </a:solidFill>
                <a:latin typeface="Courier New"/>
                <a:ea typeface="DejaVu Sans"/>
              </a:rPr>
              <a:t>num_threads</a:t>
            </a:r>
            <a:r>
              <a:rPr lang="en-US" sz="1400" b="0" strike="noStrike" spc="-21" dirty="0">
                <a:solidFill>
                  <a:srgbClr val="0B0A09"/>
                </a:solidFill>
                <a:latin typeface="Courier New"/>
                <a:ea typeface="DejaVu Sans"/>
              </a:rPr>
              <a:t> $SLURM_NTASKS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1" dirty="0">
                <a:solidFill>
                  <a:srgbClr val="0B0A09"/>
                </a:solidFill>
                <a:latin typeface="Courier New"/>
                <a:ea typeface="DejaVu Sans"/>
              </a:rPr>
              <a:t>echo “Finish BLAST Job”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Run the BLAST Job Script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Submit the job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[hpcinstru02@biocluster unix_exercise_hpc]$ sbatch blast.sh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Submitted batch job 1163</a:t>
            </a:r>
            <a:endParaRPr lang="en-US" sz="1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417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Check the status of the job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1" strike="noStrike" spc="-9">
                <a:solidFill>
                  <a:srgbClr val="0B0A09"/>
                </a:solidFill>
                <a:latin typeface="Courier New"/>
                <a:ea typeface="DejaVu Sans"/>
              </a:rPr>
              <a:t>[hpcinstru02@biocluster unix_exercise_hpc]$ squeue 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JOBID PARTITION     NAME     USER ST       TIME  NODES NODELIST(REASON) </a:t>
            </a:r>
            <a:endParaRPr lang="en-US" sz="1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1164 classroom blast.s hpcinstr  R       0:02      1 compute-1-0</a:t>
            </a:r>
            <a:endParaRPr lang="en-US" sz="1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_9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Check BLAST Job Stats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34" name="CustomShape 2_10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sacct can get stats for a job after its completed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u="sng" strike="noStrike" spc="-1">
                <a:solidFill>
                  <a:srgbClr val="0092D2"/>
                </a:solidFill>
                <a:uFillTx/>
                <a:latin typeface="Century Gothic"/>
                <a:ea typeface="DejaVu Sans"/>
                <a:hlinkClick r:id="rId2"/>
              </a:rPr>
              <a:t>https://slurm.schedmd.com/sacct.html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8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sacct -j 6694365 –format=JobID,State,Elapsed,NCPUS,MaxRSS</a:t>
            </a: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 seff can get stats for a job after its completed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8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seff 6694365</a:t>
            </a: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_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GPU Jobs – Example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36" name="CustomShape 2_2"/>
          <p:cNvSpPr/>
          <p:nvPr/>
        </p:nvSpPr>
        <p:spPr>
          <a:xfrm>
            <a:off x="459000" y="122616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Use gpu partition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Reserve gpus with --gres parameter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Maximum of 4 GPUs</a:t>
            </a: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–n 1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-p gpu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--gres=gpu:1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–mail-user=</a:t>
            </a:r>
            <a:r>
              <a:rPr lang="en-US" sz="1400" b="0" strike="noStrike" spc="-7">
                <a:solidFill>
                  <a:srgbClr val="0092D2"/>
                </a:solidFill>
                <a:latin typeface="Courier New"/>
                <a:ea typeface="DejaVu Sans"/>
              </a:rPr>
              <a:t>dslater@illinois.edu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--mail-type=ALL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-D /home/a-m/dslater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module load Tensorflow-GPU/2.3.1-IGB-gcc-8.2.0-Python-3.7.2</a:t>
            </a:r>
            <a:br/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_8"/>
          <p:cNvSpPr/>
          <p:nvPr/>
        </p:nvSpPr>
        <p:spPr>
          <a:xfrm>
            <a:off x="457200" y="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Job Arrays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38" name="CustomShape 2_9"/>
          <p:cNvSpPr/>
          <p:nvPr/>
        </p:nvSpPr>
        <p:spPr>
          <a:xfrm>
            <a:off x="457200" y="1225800"/>
            <a:ext cx="8222760" cy="48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 way to run the same commands on many (hundreds, thousands) of datasets/samples.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34"/>
              </a:spcBef>
              <a:buClr>
                <a:srgbClr val="0B0A09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A variable called $SLURM_ARRAY_TASK_ID is used to determine the element of the array being run.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34"/>
              </a:spcBef>
              <a:buClr>
                <a:srgbClr val="0B0A09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#SBATCH --array=1-1000</a:t>
            </a:r>
            <a:endParaRPr lang="en-US" sz="18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34"/>
              </a:spcBef>
              <a:buClr>
                <a:srgbClr val="0B0A09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$SLURM_ARRAY_TASK_ID becomes 1 in first job, 2 in second job, etc…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457200" y="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Bash Variables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457200" y="1225800"/>
            <a:ext cx="8222760" cy="48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1" name="CustomShape 2_0"/>
          <p:cNvSpPr/>
          <p:nvPr/>
        </p:nvSpPr>
        <p:spPr>
          <a:xfrm>
            <a:off x="457200" y="138492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cd raw-seq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i=1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ls -l yeast_${i}_50K.fastq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i=2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ls -l yeast_${i}_50K.fastq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Without Job Arrays – Numbered Files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459000" y="122616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endParaRPr lang="en-US" sz="18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–n 1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-p classroom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--mail-user=</a:t>
            </a: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EMAIL@ADDRESS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--mail-type=ALL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-D /home/a-m/</a:t>
            </a: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USERNAME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unix_exercise_hpc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module load 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/0.11.8-Java-1.8.0_152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echo "Starting 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job“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-ordered raw-seq-ordered/yeast_1_50K.fastq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-ordered raw-seq-ordered/yeast_2_50K.fastq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-ordered raw-seq-ordered/yeast_3_50K.fastq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-ordered raw-seq-ordered/yeast_4_50K.fastq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-ordered raw-seq-ordered/yeast_5_50K.fastq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-ordered raw-seq-ordered/yeast_6_50K.fastq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echo "Finish 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job"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Why use a Cluster?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run many serial applications on similar hardware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Tu run a large, parallel application more quickly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share processing resources across a group of people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reduce the costs of running applications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reliably run applications that have a long run time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share computational data with others quickly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To reduce downtime due to hardware faults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Job Arrays – Numbered Files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Here is an example SLURM script for a job array.  Save as numbered_job_array.sh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–n 1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-p classroom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--mail-user=</a:t>
            </a:r>
            <a:r>
              <a:rPr lang="en-US" sz="1400" b="0" strike="noStrike" spc="-7">
                <a:solidFill>
                  <a:srgbClr val="0092D2"/>
                </a:solidFill>
                <a:latin typeface="Courier New"/>
                <a:ea typeface="DejaVu Sans"/>
              </a:rPr>
              <a:t>EMAIL@ADDRESS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--mail-type=ALL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--array=1-6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#SBATCH -D /home/a-m/</a:t>
            </a:r>
            <a:r>
              <a:rPr lang="en-US" sz="1400" b="0" strike="noStrike" spc="-7">
                <a:solidFill>
                  <a:srgbClr val="0092D2"/>
                </a:solidFill>
                <a:latin typeface="Courier New"/>
                <a:ea typeface="DejaVu Sans"/>
              </a:rPr>
              <a:t>USERNAME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/unix_exercise_hpc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module load FastQC/0.11.8-Java-1.8.0_152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echo "Starting FastQC job“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sleep 20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fastqc -o results/fastqc-rawseq-ordered \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raw-seq-ordered/yeast_${SLURM_ARRAY_TASK_ID}_50K.fastq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echo "Finish FastQC job"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View Job Array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0B0A09"/>
                </a:solidFill>
                <a:latin typeface="Courier New"/>
                <a:ea typeface="DejaVu Sans"/>
              </a:rPr>
              <a:t>#squeue -u </a:t>
            </a:r>
            <a:r>
              <a:rPr lang="en-US" sz="1800" b="1" strike="noStrike" spc="-1">
                <a:solidFill>
                  <a:srgbClr val="0092D2"/>
                </a:solidFill>
                <a:latin typeface="Courier New"/>
                <a:ea typeface="DejaVu Sans"/>
              </a:rPr>
              <a:t>USERNAME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[hpcinstru02@biocluster unix_exercise_hpc]$ squeue -u hpcinstru02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JOBID PARTITION     NAME     USER ST       TIME  NODES NODELIST(REASON)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1152 classroom     bash hpcinstr  R    2:17:32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1153 classroom     bash hpcinstr  R    2:17:12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1207_1 classroom numbered hpcinstr  R       0:02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1207_2 classroom numbered hpcinstr  R       0:02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1207_3 classroom numbered hpcinstr  R       0:02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1207_4 classroom numbered hpcinstr  R       0:02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1207_5 classroom numbered hpcinstr  R       0:02      1 compute-1-0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1207_6 classroom numbered hpcinstr  R       0:02      1 compute-1-1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Job Arrays – Unnumbered Files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Start by creating a list of all of the unnumbered filenames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76"/>
              </a:spcBef>
              <a:buNone/>
            </a:pPr>
            <a:r>
              <a:rPr lang="en-US" sz="18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$ ls raw-seq/ &gt; unnumbered_filenames.txt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Job Arrays – Unnumbered Files (cont)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Here is an example </a:t>
            </a:r>
            <a:r>
              <a:rPr lang="en-US" sz="1400" b="0" strike="noStrike" spc="-7" dirty="0" err="1">
                <a:solidFill>
                  <a:srgbClr val="0092D2"/>
                </a:solidFill>
                <a:latin typeface="Courier New"/>
                <a:ea typeface="DejaVu Sans"/>
              </a:rPr>
              <a:t>slurm</a:t>
            </a: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 array script for </a:t>
            </a:r>
            <a:r>
              <a:rPr lang="en-US" sz="1400" b="0" strike="noStrike" spc="-7" dirty="0" err="1">
                <a:solidFill>
                  <a:srgbClr val="0092D2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 jobs that have unnumbered filenames.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–n 1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-p classroom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--mail-user=</a:t>
            </a: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EMAIL@ADDRESS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--mail-type=ALL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--array=1-6</a:t>
            </a:r>
            <a:br>
              <a:rPr dirty="0"/>
            </a:b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#SBATCH -D /home/a-m/</a:t>
            </a:r>
            <a:r>
              <a:rPr lang="en-US" sz="1400" b="0" strike="noStrike" spc="-7" dirty="0">
                <a:solidFill>
                  <a:srgbClr val="0092D2"/>
                </a:solidFill>
                <a:latin typeface="Courier New"/>
                <a:ea typeface="DejaVu Sans"/>
              </a:rPr>
              <a:t>USERNAME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unix_exercise_hpc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module load 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/0.11.8-Java-1.8.0_152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echo "Starting 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job“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sleep 20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line=$(sed -n -e "$SLURM_ARRAY_TASK_ID p" unnumbered_filenames.txt)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-o results/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rawseq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-unordered raw-seq/${line}</a:t>
            </a:r>
            <a:endParaRPr lang="en-US" sz="1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echo "Finish </a:t>
            </a:r>
            <a:r>
              <a:rPr lang="en-US" sz="1400" b="0" strike="noStrike" spc="-7" dirty="0" err="1">
                <a:solidFill>
                  <a:srgbClr val="0B0A09"/>
                </a:solidFill>
                <a:latin typeface="Courier New"/>
                <a:ea typeface="DejaVu Sans"/>
              </a:rPr>
              <a:t>FastQC</a:t>
            </a:r>
            <a:r>
              <a:rPr lang="en-US" sz="1400" b="0" strike="noStrike" spc="-7" dirty="0">
                <a:solidFill>
                  <a:srgbClr val="0B0A09"/>
                </a:solidFill>
                <a:latin typeface="Courier New"/>
                <a:ea typeface="DejaVu Sans"/>
              </a:rPr>
              <a:t> job"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Job Dependencies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Instructions on how jobs relate to other jobs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Useful for if you want to run a series of jobs that depend on the output from other jobs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Examples:</a:t>
            </a:r>
            <a:endParaRPr lang="en-US" sz="2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n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=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fter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o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k:j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obid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	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Starts after</a:t>
            </a:r>
            <a:r>
              <a:rPr lang="en-US" sz="1400" b="0" strike="noStrike" spc="-26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jobid</a:t>
            </a:r>
            <a:r>
              <a:rPr lang="en-US" sz="1400" b="0" strike="noStrike" spc="-29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has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finish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e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d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9">
                <a:solidFill>
                  <a:srgbClr val="0B0A09"/>
                </a:solidFill>
                <a:latin typeface="Arial"/>
                <a:ea typeface="DejaVu Sans"/>
              </a:rPr>
              <a:t>w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itho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u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t</a:t>
            </a:r>
            <a:r>
              <a:rPr lang="en-US" sz="1400" b="0" strike="noStrike" spc="-29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er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r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ors.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4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n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=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fter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o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k:j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obi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d,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b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fore</a:t>
            </a:r>
            <a:r>
              <a:rPr lang="en-US" sz="14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: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j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obid2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	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Starts after</a:t>
            </a:r>
            <a:r>
              <a:rPr lang="en-US" sz="1400" b="0" strike="noStrike" spc="-26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jobid</a:t>
            </a:r>
            <a:r>
              <a:rPr lang="en-US" sz="1400" b="0" strike="noStrike" spc="-29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is finishe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d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,</a:t>
            </a:r>
            <a:r>
              <a:rPr lang="en-US" sz="1400" b="0" strike="noStrike" spc="-29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but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not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until</a:t>
            </a:r>
            <a:r>
              <a:rPr lang="en-US" sz="1400" b="0" strike="noStrike" spc="-21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jobid2</a:t>
            </a:r>
            <a:r>
              <a:rPr lang="en-US" sz="1400" b="0" strike="noStrike" spc="-26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has</a:t>
            </a:r>
            <a:r>
              <a:rPr lang="en-US" sz="1400" b="0" strike="noStrike" spc="-21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started.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4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n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: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fter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o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k:j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obid</a:t>
            </a:r>
            <a:br/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n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: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fter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o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k:j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obid2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	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Starts after</a:t>
            </a:r>
            <a:r>
              <a:rPr lang="en-US" sz="1400" b="0" strike="noStrike" spc="-26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both</a:t>
            </a:r>
            <a:r>
              <a:rPr lang="en-US" sz="1400" b="0" strike="noStrike" spc="-15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jobid</a:t>
            </a:r>
            <a:r>
              <a:rPr lang="en-US" sz="1400" b="0" strike="noStrike" spc="-29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and</a:t>
            </a:r>
            <a:r>
              <a:rPr lang="en-US" sz="1400" b="0" strike="noStrike" spc="-15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jobid2 h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a</a:t>
            </a:r>
            <a:r>
              <a:rPr lang="en-US" sz="1400" b="0" strike="noStrike" spc="-9">
                <a:solidFill>
                  <a:srgbClr val="0B0A09"/>
                </a:solidFill>
                <a:latin typeface="Arial"/>
                <a:ea typeface="DejaVu Sans"/>
              </a:rPr>
              <a:t>v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e</a:t>
            </a:r>
            <a:r>
              <a:rPr lang="en-US" sz="1400" b="0" strike="noStrike" spc="-26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finished.</a:t>
            </a:r>
            <a:endParaRPr lang="en-US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4"/>
              </a:spcBef>
              <a:buNone/>
            </a:pP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-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p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e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n</a:t>
            </a:r>
            <a:r>
              <a:rPr lang="en-US" sz="14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d</a:t>
            </a:r>
            <a:r>
              <a:rPr lang="en-US" sz="14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=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a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fter</a:t>
            </a:r>
            <a:r>
              <a:rPr lang="en-US" sz="1400" b="0" strike="noStrike" spc="-21">
                <a:solidFill>
                  <a:srgbClr val="0B0A09"/>
                </a:solidFill>
                <a:latin typeface="Courier New"/>
                <a:ea typeface="DejaVu Sans"/>
              </a:rPr>
              <a:t>o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karra</a:t>
            </a:r>
            <a:r>
              <a:rPr lang="en-US" sz="1400" b="0" strike="noStrike" spc="-29">
                <a:solidFill>
                  <a:srgbClr val="0B0A09"/>
                </a:solidFill>
                <a:latin typeface="Courier New"/>
                <a:ea typeface="DejaVu Sans"/>
              </a:rPr>
              <a:t>y</a:t>
            </a:r>
            <a:r>
              <a:rPr lang="en-US" sz="14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:j</a:t>
            </a:r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obid</a:t>
            </a:r>
            <a:br/>
            <a:r>
              <a:rPr lang="en-US" sz="14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	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Starts after</a:t>
            </a:r>
            <a:r>
              <a:rPr lang="en-US" sz="1400" b="0" strike="noStrike" spc="-26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the</a:t>
            </a:r>
            <a:r>
              <a:rPr lang="en-US" sz="1400" b="0" strike="noStrike" spc="-15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 ar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r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ay</a:t>
            </a:r>
            <a:r>
              <a:rPr lang="en-US" sz="1400" b="0" strike="noStrike" spc="-9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jobid</a:t>
            </a:r>
            <a:r>
              <a:rPr lang="en-US" sz="1400" b="0" strike="noStrike" spc="-15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has</a:t>
            </a:r>
            <a:r>
              <a:rPr lang="en-US" sz="1400" b="0" strike="noStrike" spc="-21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finished</a:t>
            </a:r>
            <a:r>
              <a:rPr lang="en-US" sz="1400" b="0" strike="noStrike" spc="-41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9">
                <a:solidFill>
                  <a:srgbClr val="0B0A09"/>
                </a:solidFill>
                <a:latin typeface="Arial"/>
                <a:ea typeface="DejaVu Sans"/>
              </a:rPr>
              <a:t>w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ithout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er</a:t>
            </a:r>
            <a:r>
              <a:rPr lang="en-US" sz="1400" b="0" strike="noStrike" spc="-7">
                <a:solidFill>
                  <a:srgbClr val="0B0A09"/>
                </a:solidFill>
                <a:latin typeface="Arial"/>
                <a:ea typeface="DejaVu Sans"/>
              </a:rPr>
              <a:t>r</a:t>
            </a:r>
            <a:r>
              <a:rPr lang="en-US" sz="1400" b="0" strike="noStrike" spc="-1">
                <a:solidFill>
                  <a:srgbClr val="0B0A09"/>
                </a:solidFill>
                <a:latin typeface="Arial"/>
                <a:ea typeface="DejaVu Sans"/>
              </a:rPr>
              <a:t>ors.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Job Dependencies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Why would you do this:</a:t>
            </a:r>
            <a:endParaRPr lang="en-US" sz="2400" b="0" strike="noStrike" spc="-1">
              <a:latin typeface="Arial"/>
            </a:endParaRPr>
          </a:p>
          <a:p>
            <a:pPr marL="864000" lvl="1" indent="-3182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Mostly for job pipelines, a series of programs that depend on each other’s output that are all submitted at once.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Example: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Step 1: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[biocluster]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$</a:t>
            </a:r>
            <a:r>
              <a:rPr lang="en-US" sz="16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sbatch</a:t>
            </a:r>
            <a:r>
              <a:rPr lang="en-US" sz="16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preprocessing-step.sh</a:t>
            </a:r>
            <a:br/>
            <a:r>
              <a:rPr lang="en-US" sz="16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Submitted batch job 18866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US" sz="16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Step 2: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[biocluster]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$</a:t>
            </a:r>
            <a:r>
              <a:rPr lang="en-US" sz="16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sbatch</a:t>
            </a:r>
            <a:r>
              <a:rPr lang="en-US" sz="16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 -d after:18866 </a:t>
            </a: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job-array-step.sh</a:t>
            </a:r>
            <a:br/>
            <a:r>
              <a:rPr lang="en-US" sz="16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Submitted batch job 18870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  <a:buNone/>
            </a:pPr>
            <a:r>
              <a:rPr lang="en-US" sz="1600" b="1" strike="noStrike" spc="-7">
                <a:solidFill>
                  <a:srgbClr val="0B0A09"/>
                </a:solidFill>
                <a:latin typeface="Courier New"/>
                <a:ea typeface="DejaVu Sans"/>
              </a:rPr>
              <a:t>Step 3:</a:t>
            </a:r>
            <a:endParaRPr lang="en-US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1"/>
              </a:spcBef>
              <a:buNone/>
            </a:pPr>
            <a:r>
              <a:rPr lang="en-US" sz="16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[biocluster]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$</a:t>
            </a:r>
            <a:r>
              <a:rPr lang="en-US" sz="16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 </a:t>
            </a:r>
            <a:r>
              <a:rPr lang="en-US" sz="1600" b="0" strike="noStrike" spc="-7">
                <a:solidFill>
                  <a:srgbClr val="0B0A09"/>
                </a:solidFill>
                <a:latin typeface="Courier New"/>
                <a:ea typeface="DejaVu Sans"/>
              </a:rPr>
              <a:t>sbatch</a:t>
            </a:r>
            <a:r>
              <a:rPr lang="en-US" sz="1600" b="0" strike="noStrike" spc="-15">
                <a:solidFill>
                  <a:srgbClr val="0B0A09"/>
                </a:solidFill>
                <a:latin typeface="Courier New"/>
                <a:ea typeface="DejaVu Sans"/>
              </a:rPr>
              <a:t> –d afterok:18870 </a:t>
            </a: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postprocessing-step.sh</a:t>
            </a:r>
            <a:br/>
            <a:r>
              <a:rPr lang="en-US" sz="1600" b="0" strike="noStrike" spc="-9">
                <a:solidFill>
                  <a:srgbClr val="0B0A09"/>
                </a:solidFill>
                <a:latin typeface="Courier New"/>
                <a:ea typeface="DejaVu Sans"/>
              </a:rPr>
              <a:t>Submitted batch job 18867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57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--mem=15g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–D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python /home/a-m/dslater/example_script.py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The module is not loaded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--mem=15g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–D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Python/2.7.13-IGB-gcc-4.9.4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python /home/a-m/dslater/example_script.py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24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BLAST+/2.6.0-IGB-gcc-4.9.4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blastn -query fasta.file -db database_name -outfmt 6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-num_alignments 1 -num_descriptions 1 -out output_file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91440" y="1600200"/>
            <a:ext cx="886320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Number of processors and no working directory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24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–D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BLAST+/2.6.0-IGB-gcc-4.9.4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blastn -query fasta.file -db database_name -outfmt 6 num_alignments 1 \ -num_descriptions 1 -out output_file -num_threads 24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Terminology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Head Node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The system that controls the cluster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Worker (Compute) Node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Systems that perform the computations in a cluster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Login Node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System that users log into to use a cluster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Storage Node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System that contains storage available for the cluster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Scheduler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Software that controls when jobs are run and the node they are run 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91440" y="1600200"/>
            <a:ext cx="886320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Better to use $SLURM_NTASKS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24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–D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BLAST+/2.6.0-IGB-gcc-4.9.4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blastn -query fasta.file -db database_name -outfmt 6 num_alignments 1 \ -num_descriptions 1 -out output_file -num_threads $SLURM_NTASKS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lowmem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R/3.3.3-IGB-gcc-4.9.4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Rscript /home/a-m/dslater/R_example.R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Wrong partition/mem requirements too high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R/3.3.3-IGB-gcc-4.9.4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Rscript /home/a-m/dslater/R_example.R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_3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IV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71" name="CustomShape 2_4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gpu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Tensorflow-GPU/2.3.1-IGB-gcc-8.2.0-Python-3.7.2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python /home/a-m/dslater/tensor_models.py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_4"/>
          <p:cNvSpPr/>
          <p:nvPr/>
        </p:nvSpPr>
        <p:spPr>
          <a:xfrm>
            <a:off x="457200" y="23400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IV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73" name="CustomShape 2_5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-p gpu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--gres=gpu:1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--mem=100g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-N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-D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Tensorflow-GPU/2.3.1-IGB-gcc-8.2.0-Python-3.7.2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#Running python here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python /home/a-m/dslater/tensor_models.py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74" name="Rectangle 531"/>
          <p:cNvSpPr/>
          <p:nvPr/>
        </p:nvSpPr>
        <p:spPr>
          <a:xfrm>
            <a:off x="457200" y="1371600"/>
            <a:ext cx="7542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Wrong partition or gpu resources not specified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_5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V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76" name="CustomShape 2_6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--partition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--ntasks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--mem=15g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--nodes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--chdir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SAMtools/1.11-IGB-gcc-8.2.0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samtools stats /</a:t>
            </a:r>
            <a:r>
              <a:rPr lang="en-US" sz="1600" b="0" i="1" strike="noStrike" spc="-1">
                <a:solidFill>
                  <a:srgbClr val="0B0A09"/>
                </a:solidFill>
                <a:latin typeface="Courier New"/>
                <a:ea typeface="DejaVu Sans"/>
              </a:rPr>
              <a:t>home/a-m/dslater/example.bam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_6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What is Wrong V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78" name="CustomShape 2_7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#!/bin/bash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----------------SLURM Parameters----------------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--partition normal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--ntasks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--mem=15g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--nodes 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#SBATCH --chdir /home/a-m/dslater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----------------Load Modules--------------------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module load SAMtools/1.11-IGB-gcc-8.2.0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# ----------------Commands------------------------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B0A09"/>
                </a:solidFill>
                <a:latin typeface="Courier New"/>
                <a:ea typeface="DejaVu Sans"/>
              </a:rPr>
              <a:t>samtools stats /</a:t>
            </a:r>
            <a:r>
              <a:rPr lang="en-US" sz="1600" b="0" i="1" strike="noStrike" spc="-1">
                <a:solidFill>
                  <a:srgbClr val="0B0A09"/>
                </a:solidFill>
                <a:latin typeface="Courier New"/>
                <a:ea typeface="DejaVu Sans"/>
              </a:rPr>
              <a:t>home/a-m/dslater/example.bam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79" name="Rectangle 536"/>
          <p:cNvSpPr/>
          <p:nvPr/>
        </p:nvSpPr>
        <p:spPr>
          <a:xfrm>
            <a:off x="457200" y="1221480"/>
            <a:ext cx="7646760" cy="66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No bash shebang line, #!/bin/bash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92D2"/>
                </a:solidFill>
                <a:latin typeface="Courier New"/>
                <a:ea typeface="DejaVu Sans"/>
              </a:rPr>
              <a:t>Can use long names for SBATCH parameters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1097280" y="914400"/>
            <a:ext cx="2372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Thanks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1369080" y="1920240"/>
            <a:ext cx="585036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HPCBio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Jessica Holmes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Jenny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Drnevich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Lindsay Clark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CNRG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Daniel Davidson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Terminology (cont)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Queue/Partition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structure to which worker nodes and jobs are assigned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Serial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job that runs within one node on one processor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Multithreaded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job that with one node on more than one processor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Parallel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job that can be run across several nodes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Shell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program that users employ to type commands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Terminology (cont)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Script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file that contains a series of commands that are executed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Job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chunk of work that has been submitted to the cluster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Path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Where something is in the directory structure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I/O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General term for the transfer of data across a medium</a:t>
            </a:r>
            <a:endParaRPr lang="en-US" sz="2400" b="0" strike="noStrike" spc="-1">
              <a:latin typeface="Arial"/>
            </a:endParaRPr>
          </a:p>
          <a:p>
            <a:pPr marL="343080" indent="-336960">
              <a:lnSpc>
                <a:spcPct val="100000"/>
              </a:lnSpc>
              <a:spcBef>
                <a:spcPts val="1176"/>
              </a:spcBef>
              <a:buClr>
                <a:srgbClr val="0B0A09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B0A09"/>
                </a:solidFill>
                <a:latin typeface="Century Gothic"/>
                <a:ea typeface="DejaVu Sans"/>
              </a:rPr>
              <a:t>Switch</a:t>
            </a:r>
            <a:r>
              <a:rPr lang="en-US" sz="2400" b="0" strike="noStrike" spc="-1">
                <a:solidFill>
                  <a:srgbClr val="0B0A09"/>
                </a:solidFill>
                <a:latin typeface="Century Gothic"/>
                <a:ea typeface="DejaVu Sans"/>
              </a:rPr>
              <a:t> – A piece of equipment that connects computers together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92D2"/>
                </a:solidFill>
                <a:latin typeface="Georgia"/>
                <a:ea typeface="DejaVu Sans"/>
              </a:rPr>
              <a:t>How Does a Cluster Work?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457200" y="1600200"/>
            <a:ext cx="82227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8" name="Picture 463"/>
          <p:cNvPicPr/>
          <p:nvPr/>
        </p:nvPicPr>
        <p:blipFill>
          <a:blip r:embed="rId2"/>
          <a:stretch/>
        </p:blipFill>
        <p:spPr>
          <a:xfrm>
            <a:off x="548640" y="1095120"/>
            <a:ext cx="7677000" cy="529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2D2"/>
      </a:dk2>
      <a:lt2>
        <a:srgbClr val="7C98AB"/>
      </a:lt2>
      <a:accent1>
        <a:srgbClr val="0B0A09"/>
      </a:accent1>
      <a:accent2>
        <a:srgbClr val="0092D2"/>
      </a:accent2>
      <a:accent3>
        <a:srgbClr val="7C98AB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7C98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4668</Words>
  <Application>Microsoft Office PowerPoint</Application>
  <PresentationFormat>On-screen Show (4:3)</PresentationFormat>
  <Paragraphs>640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Arial</vt:lpstr>
      <vt:lpstr>Century Gothic</vt:lpstr>
      <vt:lpstr>Courier New</vt:lpstr>
      <vt:lpstr>Georgia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Mirhee Lee</dc:creator>
  <dc:description/>
  <cp:lastModifiedBy>Slater, David R</cp:lastModifiedBy>
  <cp:revision>123</cp:revision>
  <dcterms:created xsi:type="dcterms:W3CDTF">2018-01-17T19:06:27Z</dcterms:created>
  <dcterms:modified xsi:type="dcterms:W3CDTF">2022-02-11T14:23:13Z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66</vt:i4>
  </property>
</Properties>
</file>